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65" r:id="rId2"/>
    <p:sldId id="256" r:id="rId3"/>
    <p:sldId id="257" r:id="rId4"/>
    <p:sldId id="258" r:id="rId5"/>
    <p:sldId id="259" r:id="rId6"/>
    <p:sldId id="267" r:id="rId7"/>
  </p:sldIdLst>
  <p:sldSz cx="9144000" cy="6858000" type="screen4x3"/>
  <p:notesSz cx="6742113" cy="9872663"/>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3" d="100"/>
          <a:sy n="43" d="100"/>
        </p:scale>
        <p:origin x="414"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عنوان 28"/>
          <p:cNvSpPr>
            <a:spLocks noGrp="1"/>
          </p:cNvSpPr>
          <p:nvPr>
            <p:ph type="ctrTitle"/>
          </p:nvPr>
        </p:nvSpPr>
        <p:spPr>
          <a:xfrm>
            <a:off x="381000" y="4853411"/>
            <a:ext cx="8458200" cy="1222375"/>
          </a:xfrm>
        </p:spPr>
        <p:txBody>
          <a:bodyPr anchor="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16" name="عنصر نائب للتاريخ 15"/>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2" name="عنصر نائب للتذييل 1"/>
          <p:cNvSpPr>
            <a:spLocks noGrp="1"/>
          </p:cNvSpPr>
          <p:nvPr>
            <p:ph type="ftr" sz="quarter" idx="11"/>
          </p:nvPr>
        </p:nvSpPr>
        <p:spPr/>
        <p:txBody>
          <a:bodyPr/>
          <a:lstStyle/>
          <a:p>
            <a:endParaRPr lang="ar-IQ"/>
          </a:p>
        </p:txBody>
      </p:sp>
      <p:sp>
        <p:nvSpPr>
          <p:cNvPr id="15" name="عنصر نائب لرقم الشريحة 14"/>
          <p:cNvSpPr>
            <a:spLocks noGrp="1"/>
          </p:cNvSpPr>
          <p:nvPr>
            <p:ph type="sldNum" sz="quarter" idx="12"/>
          </p:nvPr>
        </p:nvSpPr>
        <p:spPr>
          <a:xfrm>
            <a:off x="8229600" y="6473952"/>
            <a:ext cx="758952" cy="246888"/>
          </a:xfrm>
        </p:spPr>
        <p:txBody>
          <a:bodyPr/>
          <a:lstStyle/>
          <a:p>
            <a:fld id="{79A181AF-E2FB-4DC2-A8D8-7BB29C1EC037}"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9A181AF-E2FB-4DC2-A8D8-7BB29C1EC037}"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549276"/>
            <a:ext cx="18288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549276"/>
            <a:ext cx="6248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9A181AF-E2FB-4DC2-A8D8-7BB29C1EC037}"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2" name="عنوان 21"/>
          <p:cNvSpPr>
            <a:spLocks noGrp="1"/>
          </p:cNvSpPr>
          <p:nvPr>
            <p:ph type="title"/>
          </p:nvPr>
        </p:nvSpPr>
        <p:spPr/>
        <p:txBody>
          <a:bodyPr/>
          <a:lstStyle/>
          <a:p>
            <a:r>
              <a:rPr kumimoji="0" lang="ar-SA" smtClean="0"/>
              <a:t>انقر لتحرير نمط العنوان الرئيسي</a:t>
            </a:r>
            <a:endParaRPr kumimoji="0" lang="en-US"/>
          </a:p>
        </p:txBody>
      </p:sp>
      <p:sp>
        <p:nvSpPr>
          <p:cNvPr id="27" name="عنصر نائب للمحتوى 26"/>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19" name="عنصر نائب للتذييل 18"/>
          <p:cNvSpPr>
            <a:spLocks noGrp="1"/>
          </p:cNvSpPr>
          <p:nvPr>
            <p:ph type="ftr" sz="quarter" idx="11"/>
          </p:nvPr>
        </p:nvSpPr>
        <p:spPr>
          <a:xfrm>
            <a:off x="3581400" y="76200"/>
            <a:ext cx="2895600" cy="288925"/>
          </a:xfrm>
        </p:spPr>
        <p:txBody>
          <a:bodyPr/>
          <a:lstStyle/>
          <a:p>
            <a:endParaRPr lang="ar-IQ"/>
          </a:p>
        </p:txBody>
      </p:sp>
      <p:sp>
        <p:nvSpPr>
          <p:cNvPr id="16" name="عنصر نائب لرقم الشريحة 15"/>
          <p:cNvSpPr>
            <a:spLocks noGrp="1"/>
          </p:cNvSpPr>
          <p:nvPr>
            <p:ph type="sldNum" sz="quarter" idx="12"/>
          </p:nvPr>
        </p:nvSpPr>
        <p:spPr>
          <a:xfrm>
            <a:off x="8229600" y="6473952"/>
            <a:ext cx="758952" cy="246888"/>
          </a:xfrm>
        </p:spPr>
        <p:txBody>
          <a:bodyPr/>
          <a:lstStyle/>
          <a:p>
            <a:fld id="{79A181AF-E2FB-4DC2-A8D8-7BB29C1EC037}"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لنص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9" name="عنصر نائب للتاريخ 18"/>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11" name="عنصر نائب للتذييل 10"/>
          <p:cNvSpPr>
            <a:spLocks noGrp="1"/>
          </p:cNvSpPr>
          <p:nvPr>
            <p:ph type="ftr" sz="quarter" idx="11"/>
          </p:nvPr>
        </p:nvSpPr>
        <p:spPr/>
        <p:txBody>
          <a:bodyPr/>
          <a:lstStyle/>
          <a:p>
            <a:endParaRPr lang="ar-IQ"/>
          </a:p>
        </p:txBody>
      </p:sp>
      <p:sp>
        <p:nvSpPr>
          <p:cNvPr id="16" name="عنصر نائب لرقم الشريحة 15"/>
          <p:cNvSpPr>
            <a:spLocks noGrp="1"/>
          </p:cNvSpPr>
          <p:nvPr>
            <p:ph type="sldNum" sz="quarter" idx="12"/>
          </p:nvPr>
        </p:nvSpPr>
        <p:spPr/>
        <p:txBody>
          <a:bodyPr/>
          <a:lstStyle/>
          <a:p>
            <a:fld id="{79A181AF-E2FB-4DC2-A8D8-7BB29C1EC037}" type="slidenum">
              <a:rPr lang="ar-IQ" smtClean="0"/>
              <a:pPr/>
              <a:t>‹#›</a:t>
            </a:fld>
            <a:endParaRPr lang="ar-IQ"/>
          </a:p>
        </p:txBody>
      </p:sp>
      <p:sp>
        <p:nvSpPr>
          <p:cNvPr id="8" name="عنوان 7"/>
          <p:cNvSpPr>
            <a:spLocks noGrp="1"/>
          </p:cNvSpPr>
          <p:nvPr>
            <p:ph type="title"/>
          </p:nvPr>
        </p:nvSpPr>
        <p:spPr>
          <a:xfrm>
            <a:off x="180475" y="2947085"/>
            <a:ext cx="8686800" cy="1184825"/>
          </a:xfrm>
        </p:spPr>
        <p:txBody>
          <a:bodyPr rtlCol="0" anchor="t"/>
          <a:lstStyle>
            <a:lvl1pPr algn="r">
              <a:defRPr/>
            </a:lvl1pPr>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0" name="عنوان 1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4" name="عنصر نائب للمحتوى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10" name="عنصر نائب للتذييل 9"/>
          <p:cNvSpPr>
            <a:spLocks noGrp="1"/>
          </p:cNvSpPr>
          <p:nvPr>
            <p:ph type="ftr" sz="quarter" idx="11"/>
          </p:nvPr>
        </p:nvSpPr>
        <p:spPr/>
        <p:txBody>
          <a:bodyPr/>
          <a:lstStyle/>
          <a:p>
            <a:endParaRPr lang="ar-IQ"/>
          </a:p>
        </p:txBody>
      </p:sp>
      <p:sp>
        <p:nvSpPr>
          <p:cNvPr id="31" name="عنصر نائب لرقم الشريحة 30"/>
          <p:cNvSpPr>
            <a:spLocks noGrp="1"/>
          </p:cNvSpPr>
          <p:nvPr>
            <p:ph type="sldNum" sz="quarter" idx="12"/>
          </p:nvPr>
        </p:nvSpPr>
        <p:spPr/>
        <p:txBody>
          <a:bodyPr/>
          <a:lstStyle/>
          <a:p>
            <a:fld id="{79A181AF-E2FB-4DC2-A8D8-7BB29C1EC037}"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9" name="عنوان 28"/>
          <p:cNvSpPr>
            <a:spLocks noGrp="1"/>
          </p:cNvSpPr>
          <p:nvPr>
            <p:ph type="title"/>
          </p:nvPr>
        </p:nvSpPr>
        <p:spPr>
          <a:xfrm>
            <a:off x="304800" y="5410200"/>
            <a:ext cx="8610600" cy="882650"/>
          </a:xfrm>
        </p:spPr>
        <p:txBody>
          <a:bodyPr anchor="ctr"/>
          <a:lstStyle>
            <a:lvl1pPr>
              <a:defRPr/>
            </a:lvl1p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25" name="عنصر نائب للنص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8" name="عنصر نائب للمحتوى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a:xfrm>
            <a:off x="8229600" y="6477000"/>
            <a:ext cx="762000" cy="246888"/>
          </a:xfrm>
        </p:spPr>
        <p:txBody>
          <a:bodyPr/>
          <a:lstStyle/>
          <a:p>
            <a:fld id="{79A181AF-E2FB-4DC2-A8D8-7BB29C1EC037}" type="slidenum">
              <a:rPr lang="ar-IQ" smtClean="0"/>
              <a:pPr/>
              <a:t>‹#›</a:t>
            </a:fld>
            <a:endParaRPr lang="ar-IQ"/>
          </a:p>
        </p:txBody>
      </p:sp>
      <p:sp>
        <p:nvSpPr>
          <p:cNvPr id="11" name="رابط مستقيم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0" name="عنوان 2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21" name="عنصر نائب للتذييل 20"/>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79A181AF-E2FB-4DC2-A8D8-7BB29C1EC037}"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24" name="عنصر نائب للتذييل 23"/>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9A181AF-E2FB-4DC2-A8D8-7BB29C1EC037}"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8" name="رابط مستقيم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عنوان 11"/>
          <p:cNvSpPr>
            <a:spLocks noGrp="1"/>
          </p:cNvSpPr>
          <p:nvPr>
            <p:ph type="title"/>
          </p:nvPr>
        </p:nvSpPr>
        <p:spPr>
          <a:xfrm>
            <a:off x="457200" y="5486400"/>
            <a:ext cx="8458200" cy="520700"/>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14" name="عنصر نائب للمحتوى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29" name="عنصر نائب للتذييل 28"/>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79A181AF-E2FB-4DC2-A8D8-7BB29C1EC037}"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3" name="عنصر نائب للصورة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ar-SA" smtClean="0"/>
              <a:t>انقر فوق الرمز لإضافة صورة</a:t>
            </a:r>
            <a:endParaRPr kumimoji="0" lang="en-US" dirty="0"/>
          </a:p>
        </p:txBody>
      </p:sp>
      <p:sp>
        <p:nvSpPr>
          <p:cNvPr id="7" name="عنصر نائب للتاريخ 6"/>
          <p:cNvSpPr>
            <a:spLocks noGrp="1"/>
          </p:cNvSpPr>
          <p:nvPr>
            <p:ph type="dt" sz="half" idx="10"/>
          </p:nvPr>
        </p:nvSpPr>
        <p:spPr/>
        <p:txBody>
          <a:bodyPr/>
          <a:lstStyle/>
          <a:p>
            <a:fld id="{8DEC5559-B8C2-489F-A6F8-D70EA7D5994A}" type="datetimeFigureOut">
              <a:rPr lang="ar-IQ" smtClean="0"/>
              <a:pPr/>
              <a:t>02/04/1441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31" name="عنصر نائب لرقم الشريحة 30"/>
          <p:cNvSpPr>
            <a:spLocks noGrp="1"/>
          </p:cNvSpPr>
          <p:nvPr>
            <p:ph type="sldNum" sz="quarter" idx="12"/>
          </p:nvPr>
        </p:nvSpPr>
        <p:spPr/>
        <p:txBody>
          <a:bodyPr/>
          <a:lstStyle/>
          <a:p>
            <a:fld id="{79A181AF-E2FB-4DC2-A8D8-7BB29C1EC037}" type="slidenum">
              <a:rPr lang="ar-IQ" smtClean="0"/>
              <a:pPr/>
              <a:t>‹#›</a:t>
            </a:fld>
            <a:endParaRPr lang="ar-IQ"/>
          </a:p>
        </p:txBody>
      </p:sp>
      <p:sp>
        <p:nvSpPr>
          <p:cNvPr id="17" name="عنوان 16"/>
          <p:cNvSpPr>
            <a:spLocks noGrp="1"/>
          </p:cNvSpPr>
          <p:nvPr>
            <p:ph type="title"/>
          </p:nvPr>
        </p:nvSpPr>
        <p:spPr>
          <a:xfrm>
            <a:off x="381000" y="4993760"/>
            <a:ext cx="5867400" cy="522288"/>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عنصر نائب للنص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1" name="عنصر نائب للتاريخ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8DEC5559-B8C2-489F-A6F8-D70EA7D5994A}" type="datetimeFigureOut">
              <a:rPr lang="ar-IQ" smtClean="0"/>
              <a:pPr/>
              <a:t>02/04/1441</a:t>
            </a:fld>
            <a:endParaRPr lang="ar-IQ"/>
          </a:p>
        </p:txBody>
      </p:sp>
      <p:sp>
        <p:nvSpPr>
          <p:cNvPr id="28" name="عنصر نائب للتذييل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IQ"/>
          </a:p>
        </p:txBody>
      </p:sp>
      <p:sp>
        <p:nvSpPr>
          <p:cNvPr id="5" name="عنصر نائب لرقم الشريحة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9A181AF-E2FB-4DC2-A8D8-7BB29C1EC037}" type="slidenum">
              <a:rPr lang="ar-IQ" smtClean="0"/>
              <a:pPr/>
              <a:t>‹#›</a:t>
            </a:fld>
            <a:endParaRPr lang="ar-IQ"/>
          </a:p>
        </p:txBody>
      </p:sp>
      <p:sp>
        <p:nvSpPr>
          <p:cNvPr id="10" name="عنصر نائب للعنوان 9"/>
          <p:cNvSpPr>
            <a:spLocks noGrp="1"/>
          </p:cNvSpPr>
          <p:nvPr>
            <p:ph type="title"/>
          </p:nvPr>
        </p:nvSpPr>
        <p:spPr>
          <a:xfrm>
            <a:off x="304800" y="457200"/>
            <a:ext cx="8686800" cy="8382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9" name="رابط مستقيم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رابط مستقيم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مادة تاريخ الفكر الاقتصادي/ المرحلة الثانية </a:t>
            </a:r>
            <a:endParaRPr lang="ar-IQ" dirty="0"/>
          </a:p>
        </p:txBody>
      </p:sp>
      <p:sp>
        <p:nvSpPr>
          <p:cNvPr id="3" name="عنوان فرعي 2"/>
          <p:cNvSpPr>
            <a:spLocks noGrp="1"/>
          </p:cNvSpPr>
          <p:nvPr>
            <p:ph type="subTitle" idx="1"/>
          </p:nvPr>
        </p:nvSpPr>
        <p:spPr/>
        <p:txBody>
          <a:bodyPr>
            <a:normAutofit/>
          </a:bodyPr>
          <a:lstStyle/>
          <a:p>
            <a:r>
              <a:rPr lang="ar-IQ" sz="4400" b="1" dirty="0" smtClean="0">
                <a:solidFill>
                  <a:schemeClr val="tx1"/>
                </a:solidFill>
              </a:rPr>
              <a:t>إعداد </a:t>
            </a:r>
            <a:r>
              <a:rPr lang="ar-IQ" sz="4400" b="1" dirty="0" smtClean="0">
                <a:solidFill>
                  <a:schemeClr val="tx1"/>
                </a:solidFill>
              </a:rPr>
              <a:t>:م .علياء </a:t>
            </a:r>
            <a:r>
              <a:rPr lang="ar-IQ" sz="4400" b="1" dirty="0" smtClean="0">
                <a:solidFill>
                  <a:schemeClr val="tx1"/>
                </a:solidFill>
              </a:rPr>
              <a:t>حسين خلف </a:t>
            </a:r>
            <a:endParaRPr lang="ar-IQ" sz="4400" b="1"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714348" y="642918"/>
            <a:ext cx="8106124" cy="4370258"/>
          </a:xfrm>
        </p:spPr>
        <p:txBody>
          <a:bodyPr>
            <a:normAutofit/>
          </a:bodyPr>
          <a:lstStyle/>
          <a:p>
            <a:pPr algn="justLow"/>
            <a:r>
              <a:rPr lang="ar-IQ" b="1" dirty="0">
                <a:solidFill>
                  <a:srgbClr val="002060"/>
                </a:solidFill>
              </a:rPr>
              <a:t>مفهوم الفكر الاقتصادي</a:t>
            </a:r>
          </a:p>
          <a:p>
            <a:pPr algn="justLow"/>
            <a:r>
              <a:rPr lang="ar-IQ" b="1" dirty="0">
                <a:solidFill>
                  <a:srgbClr val="002060"/>
                </a:solidFill>
              </a:rPr>
              <a:t>هو الفكر الإنساني في مجال الحياة الاقتصادية ، وهو الفكر الذي يتولى القوانين التي تحكم الظواهر الاقتصادية ويستنبط النظريات ويكتشف القوانين الاقتصادية التي تفسر وتحكم هذه الظواهر ، وكذلك يضع السياسات من اجل تطبيقها وحل المشكلات الاقتصادية ،  ومن هنا فإن المقصود بتطور الفكر الاقتصادي هو دراسة التطور الذي يصيب الفكر الإنساني في مجال الحياة الاقتصادية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83568" y="751344"/>
            <a:ext cx="7488832" cy="5016758"/>
          </a:xfrm>
          <a:prstGeom prst="rect">
            <a:avLst/>
          </a:prstGeom>
        </p:spPr>
        <p:txBody>
          <a:bodyPr wrap="square">
            <a:spAutoFit/>
          </a:bodyPr>
          <a:lstStyle/>
          <a:p>
            <a:pPr algn="justLow"/>
            <a:r>
              <a:rPr lang="ar-IQ" sz="2000" b="1" dirty="0"/>
              <a:t>تغطي دراسة الفكر الاقتصادي ثلاثة جوانب اساسية وهي : </a:t>
            </a:r>
          </a:p>
          <a:p>
            <a:pPr algn="justLow"/>
            <a:r>
              <a:rPr lang="ar-IQ" sz="2000" b="1" dirty="0" smtClean="0"/>
              <a:t>1-النظريات </a:t>
            </a:r>
            <a:r>
              <a:rPr lang="ar-IQ" sz="2000" b="1" dirty="0"/>
              <a:t>الاقتصادية </a:t>
            </a:r>
          </a:p>
          <a:p>
            <a:pPr algn="justLow"/>
            <a:r>
              <a:rPr lang="ar-IQ" sz="2000" b="1" dirty="0"/>
              <a:t>والتي تستهدف الكشف عن القوانين التي تحكم الظواهر الاقتصادية المختلفة ، كما تهدف إلى تحديد التأثير الذي يباشره كل عامل من العوامل التي تبينها القوانين الاقتصادية على الظاهرة المعنية .</a:t>
            </a:r>
          </a:p>
          <a:p>
            <a:pPr algn="justLow"/>
            <a:r>
              <a:rPr lang="ar-IQ" sz="2000" b="1" dirty="0" smtClean="0"/>
              <a:t>2-السياسات </a:t>
            </a:r>
            <a:r>
              <a:rPr lang="ar-IQ" sz="2000" b="1" dirty="0"/>
              <a:t>الاقتصادية </a:t>
            </a:r>
          </a:p>
          <a:p>
            <a:pPr algn="justLow"/>
            <a:r>
              <a:rPr lang="ar-IQ" sz="2000" b="1" dirty="0"/>
              <a:t>والتي تتضمن دراسة افضل السبل التي يمكن ان تتبعها السلطات العامة للوصول إلى هدف معين مثل معالجة البطالة ومنع ارتفاع الاسعار .</a:t>
            </a:r>
          </a:p>
          <a:p>
            <a:pPr algn="justLow"/>
            <a:r>
              <a:rPr lang="ar-IQ" sz="2000" b="1" dirty="0" smtClean="0"/>
              <a:t>3-المذاهب </a:t>
            </a:r>
            <a:r>
              <a:rPr lang="ar-IQ" sz="2000" b="1" dirty="0"/>
              <a:t>الاقتصادية </a:t>
            </a:r>
          </a:p>
          <a:p>
            <a:pPr algn="justLow"/>
            <a:r>
              <a:rPr lang="ar-IQ" sz="2000" b="1" dirty="0"/>
              <a:t>وفي هذا الجانب يتخذ الباحث موقفاً معيناً بالحكم على نظام اقتصادي معين فيحبذ قبوله أو رفضه ، ودوافع الاخذ به أو العدول عنه ، ولذا يمكن القول بان نطاق البحث في المذاهب الاقتصادية يتجاوز الجانب الاقتصادي ليشمل الجوانب السياسية والاجتماعية.</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548680"/>
            <a:ext cx="8064896" cy="4154984"/>
          </a:xfrm>
          <a:prstGeom prst="rect">
            <a:avLst/>
          </a:prstGeom>
        </p:spPr>
        <p:txBody>
          <a:bodyPr wrap="square">
            <a:spAutoFit/>
          </a:bodyPr>
          <a:lstStyle/>
          <a:p>
            <a:pPr algn="justLow"/>
            <a:r>
              <a:rPr lang="ar-IQ" sz="2400" b="1" dirty="0"/>
              <a:t>علاقة الفكر الاقتصادي بالتاريخ الاقتصادي</a:t>
            </a:r>
          </a:p>
          <a:p>
            <a:pPr algn="justLow"/>
            <a:endParaRPr lang="ar-IQ" sz="2400" b="1" dirty="0"/>
          </a:p>
          <a:p>
            <a:pPr algn="justLow"/>
            <a:r>
              <a:rPr lang="ar-IQ" sz="2400" b="1" dirty="0"/>
              <a:t>التاريخ الاقتصادي هو عرض وتحليل الحوادث التاريخية بهدف استخلاص المضامين الاقتصادية التي تنطوي عليها والانعكاسات الناتجة عنها بالإضافة إلى تحديد اسبابها وآثارها ،والوقائع الاقتصادية قد تكون ايجابية تخدم المجتمع والإنسان كالثورة الصناعية والاكتشافات الجغرافية ،أو سلبية من المشكلات كالحروب والازمات الاقتصادية وان تفسير هذه الواقع وتأصيل اسبابها واستنباط الحلول الملائمة للمشكلات الاقتصادية يتولاها الفكر الاقتصادي.</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55576" y="2060848"/>
            <a:ext cx="7704856" cy="2308324"/>
          </a:xfrm>
          <a:prstGeom prst="rect">
            <a:avLst/>
          </a:prstGeom>
        </p:spPr>
        <p:txBody>
          <a:bodyPr wrap="square">
            <a:spAutoFit/>
          </a:bodyPr>
          <a:lstStyle/>
          <a:p>
            <a:pPr algn="justLow"/>
            <a:r>
              <a:rPr lang="ar-IQ" sz="3600" b="1" dirty="0"/>
              <a:t>ما المقصود بالمدرسة الفكرية  </a:t>
            </a:r>
            <a:r>
              <a:rPr lang="ar-IQ" sz="3600" b="1" dirty="0" smtClean="0"/>
              <a:t>؟</a:t>
            </a:r>
          </a:p>
          <a:p>
            <a:pPr algn="justLow"/>
            <a:r>
              <a:rPr lang="ar-IQ" sz="3600" b="1" dirty="0"/>
              <a:t>هي بمثابة تيار فكري مشترك يجمع عدة مفكرين اقتصاديين على مبادئ عامة متفق عليها </a:t>
            </a:r>
            <a:r>
              <a:rPr lang="ar-IQ" sz="3600"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5" descr="C:\Users\TAS\Desktop\تنزيل.jpg"/>
          <p:cNvPicPr>
            <a:picLocks noChangeAspect="1" noChangeArrowheads="1"/>
          </p:cNvPicPr>
          <p:nvPr/>
        </p:nvPicPr>
        <p:blipFill>
          <a:blip r:embed="rId2"/>
          <a:srcRect/>
          <a:stretch>
            <a:fillRect/>
          </a:stretch>
        </p:blipFill>
        <p:spPr bwMode="auto">
          <a:xfrm>
            <a:off x="714348" y="714356"/>
            <a:ext cx="7429552" cy="5697576"/>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رحلة">
  <a:themeElements>
    <a:clrScheme name="رحلة">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رحلة">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رحلة">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153</TotalTime>
  <Words>265</Words>
  <Application>Microsoft Office PowerPoint</Application>
  <PresentationFormat>عرض على الشاشة (3:4)‏</PresentationFormat>
  <Paragraphs>16</Paragraphs>
  <Slides>6</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6</vt:i4>
      </vt:variant>
    </vt:vector>
  </HeadingPairs>
  <TitlesOfParts>
    <vt:vector size="11" baseType="lpstr">
      <vt:lpstr>Franklin Gothic Book</vt:lpstr>
      <vt:lpstr>Franklin Gothic Medium</vt:lpstr>
      <vt:lpstr>Tahoma</vt:lpstr>
      <vt:lpstr>Wingdings 2</vt:lpstr>
      <vt:lpstr>رحلة</vt:lpstr>
      <vt:lpstr>مادة تاريخ الفكر الاقتصادي/ المرحلة الثانية </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By DR.Ahmed Saker 2o1O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TAS</dc:creator>
  <cp:lastModifiedBy>win-7</cp:lastModifiedBy>
  <cp:revision>20</cp:revision>
  <dcterms:created xsi:type="dcterms:W3CDTF">2018-04-02T18:41:30Z</dcterms:created>
  <dcterms:modified xsi:type="dcterms:W3CDTF">2019-11-29T14:08:35Z</dcterms:modified>
</cp:coreProperties>
</file>